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70" r:id="rId3"/>
    <p:sldId id="271" r:id="rId4"/>
    <p:sldId id="272" r:id="rId5"/>
    <p:sldId id="275" r:id="rId6"/>
    <p:sldId id="261" r:id="rId7"/>
    <p:sldId id="262" r:id="rId8"/>
    <p:sldId id="263" r:id="rId9"/>
    <p:sldId id="264" r:id="rId10"/>
    <p:sldId id="257" r:id="rId11"/>
    <p:sldId id="273" r:id="rId12"/>
    <p:sldId id="258" r:id="rId13"/>
    <p:sldId id="259" r:id="rId14"/>
    <p:sldId id="267" r:id="rId15"/>
    <p:sldId id="265" r:id="rId16"/>
    <p:sldId id="260" r:id="rId17"/>
    <p:sldId id="268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FC864-ED8B-4EBD-9D0E-78CDDDF99CEC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DDBC3-04A2-4E99-B310-028CA9134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61E2C-2AD3-4BB1-988E-BEFFAD97DA8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9626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Winter_forest[1]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7" name="AutoShape 37"/>
          <p:cNvSpPr>
            <a:spLocks noChangeArrowheads="1"/>
          </p:cNvSpPr>
          <p:nvPr/>
        </p:nvSpPr>
        <p:spPr bwMode="auto">
          <a:xfrm rot="1261379">
            <a:off x="5364163" y="3357563"/>
            <a:ext cx="1058862" cy="1254125"/>
          </a:xfrm>
          <a:custGeom>
            <a:avLst/>
            <a:gdLst>
              <a:gd name="T0" fmla="*/ 2038700639 w 21600"/>
              <a:gd name="T1" fmla="*/ 0 h 21600"/>
              <a:gd name="T2" fmla="*/ 1532853584 w 21600"/>
              <a:gd name="T3" fmla="*/ 0 h 21600"/>
              <a:gd name="T4" fmla="*/ 0 w 21600"/>
              <a:gd name="T5" fmla="*/ 2147483647 h 21600"/>
              <a:gd name="T6" fmla="*/ 0 w 21600"/>
              <a:gd name="T7" fmla="*/ 2147483647 h 21600"/>
              <a:gd name="T8" fmla="*/ 0 w 21600"/>
              <a:gd name="T9" fmla="*/ 2147483647 h 21600"/>
              <a:gd name="T10" fmla="*/ 1055045881 w 21600"/>
              <a:gd name="T11" fmla="*/ 2147483647 h 21600"/>
              <a:gd name="T12" fmla="*/ 2110089409 w 21600"/>
              <a:gd name="T13" fmla="*/ 1752972031 h 21600"/>
              <a:gd name="T14" fmla="*/ 2147483647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lnTo>
                  <a:pt x="17306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6" name="AutoShape 36"/>
          <p:cNvSpPr>
            <a:spLocks noChangeArrowheads="1"/>
          </p:cNvSpPr>
          <p:nvPr/>
        </p:nvSpPr>
        <p:spPr bwMode="auto">
          <a:xfrm rot="2333782" flipH="1" flipV="1">
            <a:off x="2051050" y="3141663"/>
            <a:ext cx="1173163" cy="1338262"/>
          </a:xfrm>
          <a:custGeom>
            <a:avLst/>
            <a:gdLst>
              <a:gd name="T0" fmla="*/ 2147483647 w 21600"/>
              <a:gd name="T1" fmla="*/ 0 h 21600"/>
              <a:gd name="T2" fmla="*/ 2084768440 w 21600"/>
              <a:gd name="T3" fmla="*/ 0 h 21600"/>
              <a:gd name="T4" fmla="*/ 0 w 21600"/>
              <a:gd name="T5" fmla="*/ 2147483647 h 21600"/>
              <a:gd name="T6" fmla="*/ 0 w 21600"/>
              <a:gd name="T7" fmla="*/ 2147483647 h 21600"/>
              <a:gd name="T8" fmla="*/ 0 w 21600"/>
              <a:gd name="T9" fmla="*/ 2147483647 h 21600"/>
              <a:gd name="T10" fmla="*/ 1434920323 w 21600"/>
              <a:gd name="T11" fmla="*/ 2147483647 h 21600"/>
              <a:gd name="T12" fmla="*/ 2147483647 w 21600"/>
              <a:gd name="T13" fmla="*/ 2129983375 h 21600"/>
              <a:gd name="T14" fmla="*/ 2147483647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lnTo>
                  <a:pt x="17306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2987675" y="3284538"/>
            <a:ext cx="2736850" cy="216058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3492500" y="2060575"/>
            <a:ext cx="1727200" cy="13684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10248" name="Picture 8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5516563"/>
            <a:ext cx="10414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Picture 19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85113" y="5445125"/>
            <a:ext cx="106838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20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227763" y="5734050"/>
            <a:ext cx="7905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21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211638" y="5445125"/>
            <a:ext cx="106838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Picture 22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195513" y="5734050"/>
            <a:ext cx="8540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3" name="Picture 33" descr="varezki2_resiz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933"/>
          <a:stretch>
            <a:fillRect/>
          </a:stretch>
        </p:blipFill>
        <p:spPr bwMode="auto">
          <a:xfrm rot="-8340417">
            <a:off x="1349375" y="3451225"/>
            <a:ext cx="99377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4" name="Picture 34" descr="varezki2_resiz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599"/>
          <a:stretch>
            <a:fillRect/>
          </a:stretch>
        </p:blipFill>
        <p:spPr bwMode="auto">
          <a:xfrm rot="1798119">
            <a:off x="6149975" y="2566988"/>
            <a:ext cx="10445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8" name="Oval 38"/>
          <p:cNvSpPr>
            <a:spLocks noChangeArrowheads="1"/>
          </p:cNvSpPr>
          <p:nvPr/>
        </p:nvSpPr>
        <p:spPr bwMode="auto">
          <a:xfrm rot="830955">
            <a:off x="2913063" y="5183188"/>
            <a:ext cx="1150937" cy="50323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 rot="-665123">
            <a:off x="4795838" y="5176838"/>
            <a:ext cx="1146175" cy="5048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3995738" y="2420938"/>
            <a:ext cx="287337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>
            <a:off x="4572000" y="2349500"/>
            <a:ext cx="287338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0283" name="AutoShape 43"/>
          <p:cNvSpPr>
            <a:spLocks noChangeArrowheads="1"/>
          </p:cNvSpPr>
          <p:nvPr/>
        </p:nvSpPr>
        <p:spPr bwMode="auto">
          <a:xfrm rot="-5759440">
            <a:off x="4432301" y="2776537"/>
            <a:ext cx="209550" cy="504825"/>
          </a:xfrm>
          <a:prstGeom prst="moon">
            <a:avLst>
              <a:gd name="adj" fmla="val 3881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10267" name="Picture 27" descr="1198423906_0lik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 t="27179" r="54167" b="36531"/>
          <a:stretch>
            <a:fillRect/>
          </a:stretch>
        </p:blipFill>
        <p:spPr bwMode="auto">
          <a:xfrm rot="-745644">
            <a:off x="2840038" y="812800"/>
            <a:ext cx="2519362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2" name="AutoShape 42"/>
          <p:cNvSpPr>
            <a:spLocks noChangeArrowheads="1"/>
          </p:cNvSpPr>
          <p:nvPr/>
        </p:nvSpPr>
        <p:spPr bwMode="auto">
          <a:xfrm rot="4163096">
            <a:off x="4739481" y="2097882"/>
            <a:ext cx="288925" cy="1081088"/>
          </a:xfrm>
          <a:prstGeom prst="triangle">
            <a:avLst>
              <a:gd name="adj" fmla="val 100000"/>
            </a:avLst>
          </a:prstGeom>
          <a:gradFill rotWithShape="1">
            <a:gsLst>
              <a:gs pos="0">
                <a:srgbClr val="FF6600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0" presetClass="entr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1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3" presetID="1" presetClass="path" presetSubtype="0" repeatCount="3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1042 C 0.10816 -0.01042 0.19687 0.10231 0.19687 0.2412 C 0.19687 0.38009 0.10816 0.49352 -0.00035 0.49352 C -0.10868 0.49352 -0.19688 0.38009 -0.19688 0.2412 C -0.19688 0.10231 -0.10868 -0.01042 -0.00035 -0.01042 Z " pathEditMode="relative" rAng="0" ptsTypes="fffff">
                                      <p:cBhvr>
                                        <p:cTn id="64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6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71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7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7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1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26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7" dur="1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2000" fill="hold"/>
                                        <p:tgtEl>
                                          <p:spTgt spid="102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7" grpId="0" animBg="1"/>
      <p:bldP spid="10276" grpId="0" animBg="1"/>
      <p:bldP spid="10242" grpId="0" animBg="1"/>
      <p:bldP spid="10242" grpId="1" animBg="1"/>
      <p:bldP spid="10242" grpId="2" animBg="1"/>
      <p:bldP spid="10243" grpId="0" animBg="1"/>
      <p:bldP spid="10243" grpId="1" animBg="1"/>
      <p:bldP spid="10243" grpId="2" animBg="1"/>
      <p:bldP spid="10278" grpId="0" animBg="1"/>
      <p:bldP spid="10279" grpId="0" animBg="1"/>
      <p:bldP spid="10280" grpId="0" animBg="1"/>
      <p:bldP spid="10281" grpId="0" animBg="1"/>
      <p:bldP spid="10283" grpId="0" animBg="1"/>
      <p:bldP spid="10283" grpId="1" animBg="1"/>
      <p:bldP spid="1028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971600" y="5157192"/>
            <a:ext cx="7150849" cy="97210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571736" y="6492875"/>
            <a:ext cx="33528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91679" y="296651"/>
            <a:ext cx="61125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7030A0"/>
                </a:solidFill>
                <a:latin typeface="Segoe Print" pitchFamily="2" charset="0"/>
              </a:rPr>
              <a:t>Игра </a:t>
            </a:r>
            <a:r>
              <a:rPr lang="ru-RU" sz="4000" b="1" dirty="0">
                <a:solidFill>
                  <a:srgbClr val="7030A0"/>
                </a:solidFill>
                <a:latin typeface="Segoe Print" pitchFamily="2" charset="0"/>
              </a:rPr>
              <a:t>«</a:t>
            </a:r>
            <a:r>
              <a:rPr lang="ru-RU" sz="4400" b="1" dirty="0">
                <a:solidFill>
                  <a:srgbClr val="002060"/>
                </a:solidFill>
                <a:latin typeface="Segoe Print" pitchFamily="2" charset="0"/>
              </a:rPr>
              <a:t>Найди пару</a:t>
            </a:r>
            <a:r>
              <a:rPr lang="ru-RU" sz="4000" b="1" dirty="0">
                <a:solidFill>
                  <a:srgbClr val="7030A0"/>
                </a:solidFill>
                <a:latin typeface="Segoe Print" pitchFamily="2" charset="0"/>
              </a:rPr>
              <a:t>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14463" y="1232756"/>
            <a:ext cx="5453981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i="1" dirty="0" smtClean="0">
                <a:solidFill>
                  <a:srgbClr val="002060"/>
                </a:solidFill>
              </a:rPr>
              <a:t>кот  –  кошка </a:t>
            </a:r>
            <a:r>
              <a:rPr lang="ru-RU" sz="3200" b="1" i="1" dirty="0">
                <a:solidFill>
                  <a:srgbClr val="0070C0"/>
                </a:solidFill>
              </a:rPr>
              <a:t>		</a:t>
            </a:r>
          </a:p>
          <a:p>
            <a:pPr>
              <a:lnSpc>
                <a:spcPct val="120000"/>
              </a:lnSpc>
            </a:pPr>
            <a:r>
              <a:rPr lang="ru-RU" sz="3200" b="1" i="1" dirty="0">
                <a:solidFill>
                  <a:srgbClr val="0070C0"/>
                </a:solidFill>
              </a:rPr>
              <a:t>лев </a:t>
            </a:r>
            <a:r>
              <a:rPr lang="ru-RU" sz="3200" b="1" i="1" dirty="0" smtClean="0">
                <a:solidFill>
                  <a:srgbClr val="0070C0"/>
                </a:solidFill>
              </a:rPr>
              <a:t> –  львица</a:t>
            </a:r>
            <a:endParaRPr lang="ru-RU" sz="3200" b="1" i="1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3200" b="1" i="1" dirty="0" smtClean="0">
                <a:solidFill>
                  <a:srgbClr val="0070C0"/>
                </a:solidFill>
              </a:rPr>
              <a:t>медведь  </a:t>
            </a:r>
            <a:r>
              <a:rPr lang="ru-RU" sz="3200" b="1" i="1" dirty="0">
                <a:solidFill>
                  <a:srgbClr val="0070C0"/>
                </a:solidFill>
              </a:rPr>
              <a:t>– </a:t>
            </a:r>
            <a:r>
              <a:rPr lang="ru-RU" sz="3200" b="1" i="1" dirty="0" smtClean="0">
                <a:solidFill>
                  <a:srgbClr val="0070C0"/>
                </a:solidFill>
              </a:rPr>
              <a:t> </a:t>
            </a:r>
            <a:r>
              <a:rPr lang="ru-RU" sz="3200" b="1" i="1" dirty="0">
                <a:solidFill>
                  <a:srgbClr val="0070C0"/>
                </a:solidFill>
              </a:rPr>
              <a:t>медведица</a:t>
            </a:r>
          </a:p>
          <a:p>
            <a:pPr>
              <a:lnSpc>
                <a:spcPct val="120000"/>
              </a:lnSpc>
            </a:pPr>
            <a:r>
              <a:rPr lang="ru-RU" sz="3200" b="1" i="1" dirty="0">
                <a:solidFill>
                  <a:srgbClr val="0070C0"/>
                </a:solidFill>
              </a:rPr>
              <a:t>волк </a:t>
            </a:r>
            <a:r>
              <a:rPr lang="ru-RU" sz="3200" b="1" i="1" dirty="0" smtClean="0">
                <a:solidFill>
                  <a:srgbClr val="0070C0"/>
                </a:solidFill>
              </a:rPr>
              <a:t> –  </a:t>
            </a:r>
            <a:r>
              <a:rPr lang="ru-RU" sz="3200" b="1" i="1" dirty="0">
                <a:solidFill>
                  <a:srgbClr val="0070C0"/>
                </a:solidFill>
              </a:rPr>
              <a:t>волчица</a:t>
            </a:r>
          </a:p>
          <a:p>
            <a:pPr>
              <a:lnSpc>
                <a:spcPct val="120000"/>
              </a:lnSpc>
            </a:pPr>
            <a:r>
              <a:rPr lang="ru-RU" sz="3200" b="1" i="1" dirty="0">
                <a:solidFill>
                  <a:srgbClr val="0070C0"/>
                </a:solidFill>
              </a:rPr>
              <a:t>заяц </a:t>
            </a:r>
            <a:r>
              <a:rPr lang="ru-RU" sz="3200" b="1" i="1" dirty="0" smtClean="0">
                <a:solidFill>
                  <a:srgbClr val="0070C0"/>
                </a:solidFill>
              </a:rPr>
              <a:t> –  </a:t>
            </a:r>
            <a:r>
              <a:rPr lang="ru-RU" sz="3200" b="1" i="1" dirty="0">
                <a:solidFill>
                  <a:srgbClr val="0070C0"/>
                </a:solidFill>
              </a:rPr>
              <a:t>зайчиха</a:t>
            </a:r>
          </a:p>
          <a:p>
            <a:pPr>
              <a:lnSpc>
                <a:spcPct val="120000"/>
              </a:lnSpc>
            </a:pPr>
            <a:r>
              <a:rPr lang="ru-RU" sz="3200" b="1" i="1" dirty="0">
                <a:solidFill>
                  <a:srgbClr val="0070C0"/>
                </a:solidFill>
              </a:rPr>
              <a:t>голубь </a:t>
            </a:r>
            <a:r>
              <a:rPr lang="ru-RU" sz="3200" b="1" i="1" dirty="0" smtClean="0">
                <a:solidFill>
                  <a:srgbClr val="0070C0"/>
                </a:solidFill>
              </a:rPr>
              <a:t> –  </a:t>
            </a:r>
            <a:r>
              <a:rPr lang="ru-RU" sz="3200" b="1" i="1" dirty="0">
                <a:solidFill>
                  <a:srgbClr val="0070C0"/>
                </a:solidFill>
              </a:rPr>
              <a:t>голубка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5181752"/>
            <a:ext cx="72368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родам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существительные </a:t>
            </a:r>
          </a:p>
          <a:p>
            <a:pPr algn="ctr"/>
            <a:r>
              <a:rPr lang="ru-RU" sz="28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изменяются.</a:t>
            </a:r>
            <a:endParaRPr lang="ru-RU" sz="2800" b="1" spc="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5976" y="2125358"/>
            <a:ext cx="1368152" cy="44877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220072" y="2583258"/>
            <a:ext cx="2268252" cy="44877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576843" y="3176972"/>
            <a:ext cx="2268252" cy="44877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471196" y="3850984"/>
            <a:ext cx="2268252" cy="44877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968044" y="4384384"/>
            <a:ext cx="2268252" cy="44877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063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/>
      <p:bldP spid="13" grpId="0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34" y="1714488"/>
            <a:ext cx="8229600" cy="1143000"/>
          </a:xfrm>
        </p:spPr>
        <p:txBody>
          <a:bodyPr>
            <a:normAutofit fontScale="90000"/>
          </a:bodyPr>
          <a:lstStyle/>
          <a:p>
            <a:pPr>
              <a:buFont typeface="Courier New" pitchFamily="49" charset="0"/>
              <a:buChar char="o"/>
            </a:pPr>
            <a:r>
              <a:rPr lang="ru-RU" altLang="ru-RU" sz="40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ru-RU" altLang="ru-RU" sz="4000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altLang="ru-RU" sz="40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ru-RU" altLang="ru-RU" sz="4000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altLang="ru-RU" sz="4000" dirty="0" smtClean="0">
                <a:solidFill>
                  <a:schemeClr val="bg1"/>
                </a:solidFill>
                <a:latin typeface="Arial" charset="0"/>
              </a:rPr>
              <a:t>Поставьте слова в форму единственного числа Распределите слова в 3 столбика по родам.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2438400"/>
            <a:ext cx="8229600" cy="2362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ru-RU" altLang="ru-RU" sz="4800" dirty="0" smtClean="0">
              <a:solidFill>
                <a:srgbClr val="000099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4800" dirty="0" smtClean="0">
                <a:solidFill>
                  <a:srgbClr val="000099"/>
                </a:solidFill>
                <a:latin typeface="Arial" charset="0"/>
              </a:rPr>
              <a:t>Ели, болота, ежи, сосны, медведи, облака</a:t>
            </a:r>
          </a:p>
        </p:txBody>
      </p:sp>
      <p:graphicFrame>
        <p:nvGraphicFramePr>
          <p:cNvPr id="34844" name="Group 28"/>
          <p:cNvGraphicFramePr>
            <a:graphicFrameLocks noGrp="1"/>
          </p:cNvGraphicFramePr>
          <p:nvPr>
            <p:ph sz="half" idx="4294967295"/>
          </p:nvPr>
        </p:nvGraphicFramePr>
        <p:xfrm>
          <a:off x="457200" y="5105400"/>
          <a:ext cx="8229600" cy="102076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020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178A"/>
                          </a:solidFill>
                          <a:effectLst/>
                          <a:latin typeface="Century Gothic" pitchFamily="34" charset="0"/>
                        </a:rPr>
                        <a:t>Мужской род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178A"/>
                          </a:solidFill>
                          <a:effectLst/>
                          <a:latin typeface="Century Gothic" pitchFamily="34" charset="0"/>
                        </a:rPr>
                        <a:t>Женский род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178A"/>
                          </a:solidFill>
                          <a:effectLst/>
                          <a:latin typeface="Century Gothic" pitchFamily="34" charset="0"/>
                        </a:rPr>
                        <a:t>Средний род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5363" name="Содержимое 3" descr="080dab99eee960191c5a8f889e4b1935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290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2286000" y="5334001"/>
            <a:ext cx="58674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88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 pitchFamily="66" charset="0"/>
                <a:cs typeface="Times New Roman"/>
              </a:rPr>
              <a:t>С</a:t>
            </a:r>
            <a:r>
              <a:rPr lang="ru-RU" sz="88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 pitchFamily="66" charset="0"/>
                <a:cs typeface="Times New Roman"/>
              </a:rPr>
              <a:t>А</a:t>
            </a:r>
            <a:r>
              <a:rPr lang="ru-RU" sz="88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 pitchFamily="66" charset="0"/>
                <a:cs typeface="Times New Roman"/>
              </a:rPr>
              <a:t>ЛА</a:t>
            </a:r>
            <a:r>
              <a:rPr lang="ru-RU" sz="88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 pitchFamily="66" charset="0"/>
                <a:cs typeface="Times New Roman"/>
              </a:rPr>
              <a:t>З</a:t>
            </a:r>
            <a:r>
              <a:rPr lang="ru-RU" sz="88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 pitchFamily="66" charset="0"/>
                <a:cs typeface="Times New Roman"/>
              </a:rPr>
              <a:t>КИ</a:t>
            </a:r>
            <a:endParaRPr lang="ru-RU" sz="8800" dirty="0"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43"/>
            <a:ext cx="9144000" cy="6831419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8556418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 smtClean="0">
                <a:solidFill>
                  <a:srgbClr val="99178A"/>
                </a:solidFill>
                <a:latin typeface="Arial" charset="0"/>
              </a:rPr>
              <a:t>Поставьте слова в форму множественного числа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ru-RU" altLang="ru-RU" sz="7200" smtClean="0">
                <a:solidFill>
                  <a:schemeClr val="accent2"/>
                </a:solidFill>
                <a:latin typeface="Arial" charset="0"/>
              </a:rPr>
              <a:t>яблоко, мёд, молоко, апельсин, груша,  сок, лимон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9600" smtClean="0">
                <a:solidFill>
                  <a:schemeClr val="bg1"/>
                </a:solidFill>
                <a:latin typeface="Arial" charset="0"/>
              </a:rPr>
              <a:t>        пальт</a:t>
            </a:r>
            <a:r>
              <a:rPr lang="ru-RU" altLang="ru-RU" sz="9600" smtClean="0">
                <a:solidFill>
                  <a:srgbClr val="FF0000"/>
                </a:solidFill>
                <a:latin typeface="Arial" charset="0"/>
              </a:rPr>
              <a:t>о</a:t>
            </a:r>
            <a:r>
              <a:rPr lang="ru-RU" altLang="ru-RU" sz="9600" smtClean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ctr">
              <a:buFontTx/>
              <a:buNone/>
            </a:pPr>
            <a:r>
              <a:rPr lang="ru-RU" altLang="ru-RU" sz="9600" smtClean="0">
                <a:solidFill>
                  <a:schemeClr val="bg1"/>
                </a:solidFill>
                <a:latin typeface="Arial" charset="0"/>
              </a:rPr>
              <a:t>         ср. р.</a:t>
            </a:r>
            <a:endParaRPr lang="ru-RU" altLang="ru-RU" sz="960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4580" name="Picture 6" descr="92a7b8205acdb05d8e4f997f51a9ebf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275272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276563" y="5408979"/>
            <a:ext cx="635532" cy="6480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51520" y="4653136"/>
            <a:ext cx="635532" cy="6480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51520" y="3818450"/>
            <a:ext cx="635532" cy="6480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51520" y="2996952"/>
            <a:ext cx="635532" cy="6480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0452">
            <a:off x="267633" y="2118397"/>
            <a:ext cx="6588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>
            <a:off x="273715" y="1340768"/>
            <a:ext cx="635532" cy="6480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83227" y="1111263"/>
            <a:ext cx="9164738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i="1" dirty="0" smtClean="0">
                <a:solidFill>
                  <a:srgbClr val="C00000"/>
                </a:solidFill>
              </a:rPr>
              <a:t>1.  </a:t>
            </a:r>
            <a:r>
              <a:rPr lang="ru-RU" sz="3200" b="1" i="1" dirty="0" smtClean="0"/>
              <a:t>1</a:t>
            </a:r>
            <a:r>
              <a:rPr lang="ru-RU" sz="3200" b="1" i="1" dirty="0"/>
              <a:t>) </a:t>
            </a:r>
            <a:r>
              <a:rPr lang="ru-RU" sz="3200" i="1" dirty="0"/>
              <a:t>подвиг; </a:t>
            </a:r>
            <a:r>
              <a:rPr lang="ru-RU" sz="3200" b="1" i="1" dirty="0" smtClean="0"/>
              <a:t>2</a:t>
            </a:r>
            <a:r>
              <a:rPr lang="ru-RU" sz="3200" b="1" i="1" dirty="0"/>
              <a:t>) </a:t>
            </a:r>
            <a:r>
              <a:rPr lang="ru-RU" sz="3200" i="1" dirty="0"/>
              <a:t>пот; </a:t>
            </a:r>
            <a:r>
              <a:rPr lang="ru-RU" sz="3200" b="1" i="1" dirty="0" smtClean="0"/>
              <a:t>3</a:t>
            </a:r>
            <a:r>
              <a:rPr lang="ru-RU" sz="3200" b="1" i="1" dirty="0"/>
              <a:t>) </a:t>
            </a:r>
            <a:r>
              <a:rPr lang="ru-RU" sz="3200" i="1" dirty="0"/>
              <a:t>подвинул; </a:t>
            </a:r>
            <a:r>
              <a:rPr lang="ru-RU" sz="3200" b="1" i="1" dirty="0" smtClean="0"/>
              <a:t>4</a:t>
            </a:r>
            <a:r>
              <a:rPr lang="ru-RU" sz="3200" b="1" i="1" dirty="0"/>
              <a:t>) </a:t>
            </a:r>
            <a:r>
              <a:rPr lang="ru-RU" sz="3200" i="1" dirty="0"/>
              <a:t>подвижная.</a:t>
            </a:r>
          </a:p>
          <a:p>
            <a:pPr>
              <a:lnSpc>
                <a:spcPct val="150000"/>
              </a:lnSpc>
            </a:pPr>
            <a:r>
              <a:rPr lang="ru-RU" sz="3600" b="1" i="1" dirty="0" smtClean="0">
                <a:solidFill>
                  <a:srgbClr val="C00000"/>
                </a:solidFill>
              </a:rPr>
              <a:t>2.  </a:t>
            </a:r>
            <a:r>
              <a:rPr lang="ru-RU" sz="3200" b="1" i="1" dirty="0" smtClean="0"/>
              <a:t>1</a:t>
            </a:r>
            <a:r>
              <a:rPr lang="ru-RU" sz="3200" b="1" i="1" dirty="0"/>
              <a:t>) </a:t>
            </a:r>
            <a:r>
              <a:rPr lang="ru-RU" sz="3200" i="1" dirty="0"/>
              <a:t>весенняя;</a:t>
            </a:r>
            <a:r>
              <a:rPr lang="ru-RU" sz="3200" b="1" i="1" dirty="0"/>
              <a:t> </a:t>
            </a:r>
            <a:r>
              <a:rPr lang="ru-RU" sz="3200" b="1" i="1" dirty="0" smtClean="0"/>
              <a:t>2</a:t>
            </a:r>
            <a:r>
              <a:rPr lang="ru-RU" sz="3200" b="1" i="1" dirty="0"/>
              <a:t>) </a:t>
            </a:r>
            <a:r>
              <a:rPr lang="ru-RU" sz="3200" i="1" dirty="0"/>
              <a:t>ягода; </a:t>
            </a:r>
            <a:r>
              <a:rPr lang="ru-RU" sz="3200" b="1" i="1" dirty="0" smtClean="0"/>
              <a:t>3</a:t>
            </a:r>
            <a:r>
              <a:rPr lang="ru-RU" sz="3200" b="1" i="1" dirty="0"/>
              <a:t>) </a:t>
            </a:r>
            <a:r>
              <a:rPr lang="ru-RU" sz="3200" i="1" dirty="0"/>
              <a:t>яблоко; </a:t>
            </a:r>
            <a:r>
              <a:rPr lang="ru-RU" sz="3200" b="1" i="1" dirty="0" smtClean="0"/>
              <a:t>4</a:t>
            </a:r>
            <a:r>
              <a:rPr lang="ru-RU" sz="3200" b="1" i="1" dirty="0"/>
              <a:t>) </a:t>
            </a:r>
            <a:r>
              <a:rPr lang="ru-RU" sz="3200" i="1" dirty="0"/>
              <a:t>лимон</a:t>
            </a:r>
            <a:r>
              <a:rPr lang="ru-RU" sz="3200" i="1" dirty="0" smtClean="0"/>
              <a:t>.</a:t>
            </a:r>
            <a:endParaRPr lang="ru-RU" sz="3200" i="1" dirty="0"/>
          </a:p>
          <a:p>
            <a:pPr>
              <a:lnSpc>
                <a:spcPct val="150000"/>
              </a:lnSpc>
            </a:pPr>
            <a:r>
              <a:rPr lang="ru-RU" sz="3600" b="1" i="1" dirty="0" smtClean="0">
                <a:solidFill>
                  <a:srgbClr val="C00000"/>
                </a:solidFill>
              </a:rPr>
              <a:t>3.  </a:t>
            </a:r>
            <a:r>
              <a:rPr lang="ru-RU" sz="3200" b="1" i="1" dirty="0" smtClean="0"/>
              <a:t>1</a:t>
            </a:r>
            <a:r>
              <a:rPr lang="ru-RU" sz="3200" b="1" i="1" dirty="0"/>
              <a:t>) </a:t>
            </a:r>
            <a:r>
              <a:rPr lang="ru-RU" sz="3200" i="1" dirty="0"/>
              <a:t>дятел;</a:t>
            </a:r>
            <a:r>
              <a:rPr lang="ru-RU" sz="3200" b="1" i="1" dirty="0"/>
              <a:t> </a:t>
            </a:r>
            <a:r>
              <a:rPr lang="ru-RU" sz="3200" b="1" i="1" dirty="0" smtClean="0"/>
              <a:t>2</a:t>
            </a:r>
            <a:r>
              <a:rPr lang="ru-RU" sz="3200" b="1" i="1" dirty="0"/>
              <a:t>) </a:t>
            </a:r>
            <a:r>
              <a:rPr lang="ru-RU" sz="3200" i="1" dirty="0"/>
              <a:t>синица; </a:t>
            </a:r>
            <a:r>
              <a:rPr lang="ru-RU" sz="3200" b="1" i="1" dirty="0" smtClean="0"/>
              <a:t>3</a:t>
            </a:r>
            <a:r>
              <a:rPr lang="ru-RU" sz="3200" b="1" i="1" dirty="0"/>
              <a:t>) </a:t>
            </a:r>
            <a:r>
              <a:rPr lang="ru-RU" sz="3200" i="1" dirty="0"/>
              <a:t>летел; </a:t>
            </a:r>
            <a:r>
              <a:rPr lang="ru-RU" sz="3200" b="1" i="1" dirty="0" smtClean="0"/>
              <a:t>4</a:t>
            </a:r>
            <a:r>
              <a:rPr lang="ru-RU" sz="3200" b="1" i="1" dirty="0"/>
              <a:t>) </a:t>
            </a:r>
            <a:r>
              <a:rPr lang="ru-RU" sz="3200" i="1" dirty="0"/>
              <a:t>небо.</a:t>
            </a:r>
          </a:p>
          <a:p>
            <a:pPr>
              <a:lnSpc>
                <a:spcPct val="150000"/>
              </a:lnSpc>
            </a:pPr>
            <a:r>
              <a:rPr lang="ru-RU" sz="3600" b="1" i="1" dirty="0" smtClean="0">
                <a:solidFill>
                  <a:srgbClr val="C00000"/>
                </a:solidFill>
              </a:rPr>
              <a:t>4.  </a:t>
            </a:r>
            <a:r>
              <a:rPr lang="ru-RU" sz="3200" b="1" i="1" dirty="0" smtClean="0"/>
              <a:t>1</a:t>
            </a:r>
            <a:r>
              <a:rPr lang="ru-RU" sz="3200" b="1" i="1" dirty="0"/>
              <a:t>) </a:t>
            </a:r>
            <a:r>
              <a:rPr lang="ru-RU" sz="3200" i="1" dirty="0"/>
              <a:t>зелёное;</a:t>
            </a:r>
            <a:r>
              <a:rPr lang="ru-RU" sz="3200" b="1" i="1" dirty="0"/>
              <a:t> </a:t>
            </a:r>
            <a:r>
              <a:rPr lang="ru-RU" sz="3200" b="1" i="1" dirty="0" smtClean="0"/>
              <a:t>2</a:t>
            </a:r>
            <a:r>
              <a:rPr lang="ru-RU" sz="3200" b="1" i="1" dirty="0"/>
              <a:t>) </a:t>
            </a:r>
            <a:r>
              <a:rPr lang="ru-RU" sz="3200" i="1" dirty="0"/>
              <a:t>береза; </a:t>
            </a:r>
            <a:r>
              <a:rPr lang="ru-RU" sz="3200" b="1" i="1" dirty="0" smtClean="0"/>
              <a:t>3</a:t>
            </a:r>
            <a:r>
              <a:rPr lang="ru-RU" sz="3200" b="1" i="1" dirty="0"/>
              <a:t>) </a:t>
            </a:r>
            <a:r>
              <a:rPr lang="ru-RU" sz="3200" i="1" dirty="0"/>
              <a:t>тополь; </a:t>
            </a:r>
            <a:r>
              <a:rPr lang="ru-RU" sz="3200" b="1" i="1" dirty="0" smtClean="0"/>
              <a:t>4</a:t>
            </a:r>
            <a:r>
              <a:rPr lang="ru-RU" sz="3200" b="1" i="1" dirty="0"/>
              <a:t>) </a:t>
            </a:r>
            <a:r>
              <a:rPr lang="ru-RU" sz="3200" i="1" dirty="0"/>
              <a:t>дерево.</a:t>
            </a:r>
          </a:p>
          <a:p>
            <a:pPr>
              <a:lnSpc>
                <a:spcPct val="150000"/>
              </a:lnSpc>
            </a:pPr>
            <a:r>
              <a:rPr lang="ru-RU" sz="3600" b="1" i="1" dirty="0" smtClean="0">
                <a:solidFill>
                  <a:srgbClr val="C00000"/>
                </a:solidFill>
              </a:rPr>
              <a:t>5.  </a:t>
            </a:r>
            <a:r>
              <a:rPr lang="ru-RU" sz="3200" b="1" i="1" dirty="0" smtClean="0"/>
              <a:t>1</a:t>
            </a:r>
            <a:r>
              <a:rPr lang="ru-RU" sz="3200" b="1" i="1" dirty="0"/>
              <a:t>) </a:t>
            </a:r>
            <a:r>
              <a:rPr lang="ru-RU" sz="3200" i="1" dirty="0"/>
              <a:t>молоко; </a:t>
            </a:r>
            <a:r>
              <a:rPr lang="ru-RU" sz="3200" b="1" i="1" dirty="0" smtClean="0"/>
              <a:t>2</a:t>
            </a:r>
            <a:r>
              <a:rPr lang="ru-RU" sz="3200" b="1" i="1" dirty="0"/>
              <a:t>) </a:t>
            </a:r>
            <a:r>
              <a:rPr lang="ru-RU" sz="3200" i="1" dirty="0"/>
              <a:t>гриб; </a:t>
            </a:r>
            <a:r>
              <a:rPr lang="ru-RU" sz="3200" b="1" i="1" dirty="0" smtClean="0"/>
              <a:t>3</a:t>
            </a:r>
            <a:r>
              <a:rPr lang="ru-RU" sz="3200" b="1" i="1" dirty="0"/>
              <a:t>) </a:t>
            </a:r>
            <a:r>
              <a:rPr lang="ru-RU" sz="3200" i="1" dirty="0"/>
              <a:t>ягода; </a:t>
            </a:r>
            <a:r>
              <a:rPr lang="ru-RU" sz="3200" b="1" i="1" dirty="0" smtClean="0"/>
              <a:t>4</a:t>
            </a:r>
            <a:r>
              <a:rPr lang="ru-RU" sz="3200" b="1" i="1" dirty="0"/>
              <a:t>) </a:t>
            </a:r>
            <a:r>
              <a:rPr lang="ru-RU" sz="3200" i="1" dirty="0"/>
              <a:t>помидор.</a:t>
            </a:r>
          </a:p>
          <a:p>
            <a:pPr lvl="0">
              <a:lnSpc>
                <a:spcPct val="150000"/>
              </a:lnSpc>
            </a:pPr>
            <a:r>
              <a:rPr lang="ru-RU" sz="3600" b="1" i="1" dirty="0" smtClean="0">
                <a:solidFill>
                  <a:srgbClr val="C00000"/>
                </a:solidFill>
              </a:rPr>
              <a:t>6. </a:t>
            </a:r>
            <a:r>
              <a:rPr lang="ru-RU" sz="3200" b="1" i="1" dirty="0" smtClean="0"/>
              <a:t>1) </a:t>
            </a:r>
            <a:r>
              <a:rPr lang="ru-RU" sz="3200" i="1" dirty="0" smtClean="0"/>
              <a:t>руки</a:t>
            </a:r>
            <a:r>
              <a:rPr lang="ru-RU" sz="3200" i="1" dirty="0"/>
              <a:t>; </a:t>
            </a:r>
            <a:r>
              <a:rPr lang="ru-RU" sz="3200" b="1" i="1" dirty="0" smtClean="0"/>
              <a:t>2</a:t>
            </a:r>
            <a:r>
              <a:rPr lang="ru-RU" sz="3200" b="1" i="1" dirty="0"/>
              <a:t>) </a:t>
            </a:r>
            <a:r>
              <a:rPr lang="ru-RU" sz="3200" i="1" dirty="0"/>
              <a:t>брюки; </a:t>
            </a:r>
            <a:r>
              <a:rPr lang="ru-RU" sz="3200" b="1" i="1" dirty="0" smtClean="0"/>
              <a:t>3</a:t>
            </a:r>
            <a:r>
              <a:rPr lang="ru-RU" sz="3200" b="1" i="1" dirty="0"/>
              <a:t>) </a:t>
            </a:r>
            <a:r>
              <a:rPr lang="ru-RU" sz="3200" i="1" dirty="0"/>
              <a:t>ноги; </a:t>
            </a:r>
            <a:r>
              <a:rPr lang="ru-RU" sz="3200" b="1" i="1" dirty="0" smtClean="0"/>
              <a:t>4</a:t>
            </a:r>
            <a:r>
              <a:rPr lang="ru-RU" sz="3200" b="1" i="1" dirty="0"/>
              <a:t>) </a:t>
            </a:r>
            <a:r>
              <a:rPr lang="ru-RU" sz="3200" i="1" dirty="0"/>
              <a:t>круги.</a:t>
            </a:r>
          </a:p>
          <a:p>
            <a:endParaRPr lang="ru-RU" sz="3200" i="1" dirty="0" smtClean="0"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01331" y="341822"/>
            <a:ext cx="72517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</a:rPr>
              <a:t>Тест </a:t>
            </a:r>
            <a:r>
              <a:rPr lang="ru-RU" sz="4000" b="1" dirty="0">
                <a:solidFill>
                  <a:srgbClr val="0070C0"/>
                </a:solidFill>
              </a:rPr>
              <a:t>«</a:t>
            </a:r>
            <a:r>
              <a:rPr lang="ru-RU" sz="4400" b="1" dirty="0">
                <a:solidFill>
                  <a:srgbClr val="C00000"/>
                </a:solidFill>
              </a:rPr>
              <a:t>Имя существительное</a:t>
            </a:r>
            <a:r>
              <a:rPr lang="ru-RU" sz="4000" b="1" dirty="0">
                <a:solidFill>
                  <a:srgbClr val="0070C0"/>
                </a:solidFill>
              </a:rPr>
              <a:t>»</a:t>
            </a:r>
          </a:p>
        </p:txBody>
      </p:sp>
    </p:spTree>
    <p:extLst>
      <p:ext uri="{BB962C8B-B14F-4D97-AF65-F5344CB8AC3E}">
        <p14:creationId xmlns="" xmlns:p14="http://schemas.microsoft.com/office/powerpoint/2010/main" val="235269663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694380" y="398612"/>
            <a:ext cx="6289158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Имена </a:t>
            </a:r>
            <a:r>
              <a:rPr lang="ru-RU" sz="4400" b="1" dirty="0" smtClean="0">
                <a:solidFill>
                  <a:srgbClr val="C00000"/>
                </a:solidFill>
              </a:rPr>
              <a:t>существительные</a:t>
            </a:r>
          </a:p>
          <a:p>
            <a:pPr algn="ctr"/>
            <a:r>
              <a:rPr lang="ru-RU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кто?   что?</a:t>
            </a:r>
            <a:endParaRPr lang="ru-RU" sz="3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20898" y="1930410"/>
            <a:ext cx="29133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0070C0"/>
                </a:solidFill>
              </a:rPr>
              <a:t>одушевленные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05294" y="2384884"/>
            <a:ext cx="33445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неодушевленные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16891" y="3271917"/>
            <a:ext cx="2627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</a:rPr>
              <a:t>собственные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58731" y="3681028"/>
            <a:ext cx="31558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</a:rPr>
              <a:t>нарицательные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cxnSp>
        <p:nvCxnSpPr>
          <p:cNvPr id="14" name="Прямая со стрелкой 13"/>
          <p:cNvCxnSpPr>
            <a:endCxn id="18" idx="1"/>
          </p:cNvCxnSpPr>
          <p:nvPr/>
        </p:nvCxnSpPr>
        <p:spPr>
          <a:xfrm>
            <a:off x="4838959" y="1836113"/>
            <a:ext cx="966335" cy="841159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7" idx="1"/>
          </p:cNvCxnSpPr>
          <p:nvPr/>
        </p:nvCxnSpPr>
        <p:spPr>
          <a:xfrm>
            <a:off x="4838959" y="1836113"/>
            <a:ext cx="1181939" cy="38668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839458" y="1836113"/>
            <a:ext cx="1460734" cy="172819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839459" y="1836113"/>
            <a:ext cx="590470" cy="2168951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4" t="2161" r="67243" b="-2161"/>
          <a:stretch/>
        </p:blipFill>
        <p:spPr>
          <a:xfrm flipH="1">
            <a:off x="0" y="1686946"/>
            <a:ext cx="2200688" cy="38100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757842" y="4460301"/>
            <a:ext cx="2808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единственное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47964" y="4869160"/>
            <a:ext cx="3215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множественное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cxnSp>
        <p:nvCxnSpPr>
          <p:cNvPr id="22" name="Прямая со стрелкой 21"/>
          <p:cNvCxnSpPr>
            <a:endCxn id="19" idx="1"/>
          </p:cNvCxnSpPr>
          <p:nvPr/>
        </p:nvCxnSpPr>
        <p:spPr>
          <a:xfrm flipH="1">
            <a:off x="4757842" y="1836113"/>
            <a:ext cx="81620" cy="291657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4247964" y="1836113"/>
            <a:ext cx="591498" cy="332543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1642530" y="5515678"/>
            <a:ext cx="1748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женский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99592" y="5877272"/>
            <a:ext cx="16450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средний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283652" y="5161547"/>
            <a:ext cx="1802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мужской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H="1">
            <a:off x="2879812" y="1836113"/>
            <a:ext cx="1959648" cy="332543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2051720" y="1836113"/>
            <a:ext cx="2787240" cy="373429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1223628" y="1836113"/>
            <a:ext cx="3615834" cy="408842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68686" y="4648780"/>
            <a:ext cx="1439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ЧИСЛО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4" name="Правая фигурная скобка 43"/>
          <p:cNvSpPr/>
          <p:nvPr/>
        </p:nvSpPr>
        <p:spPr>
          <a:xfrm>
            <a:off x="7416316" y="4509120"/>
            <a:ext cx="256820" cy="864096"/>
          </a:xfrm>
          <a:prstGeom prst="rightBrace">
            <a:avLst>
              <a:gd name="adj1" fmla="val 77564"/>
              <a:gd name="adj2" fmla="val 50000"/>
            </a:avLst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4299836" y="5572395"/>
            <a:ext cx="944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РОД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0" name="Правая фигурная скобка 49"/>
          <p:cNvSpPr/>
          <p:nvPr/>
        </p:nvSpPr>
        <p:spPr>
          <a:xfrm>
            <a:off x="4086133" y="5373216"/>
            <a:ext cx="213703" cy="983134"/>
          </a:xfrm>
          <a:prstGeom prst="rightBrace">
            <a:avLst>
              <a:gd name="adj1" fmla="val 77564"/>
              <a:gd name="adj2" fmla="val 50000"/>
            </a:avLst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679564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7" grpId="0"/>
      <p:bldP spid="18" grpId="0"/>
      <p:bldP spid="12" grpId="0"/>
      <p:bldP spid="13" grpId="0"/>
      <p:bldP spid="19" grpId="0"/>
      <p:bldP spid="20" grpId="0"/>
      <p:bldP spid="31" grpId="0"/>
      <p:bldP spid="32" grpId="0"/>
      <p:bldP spid="34" grpId="0"/>
      <p:bldP spid="42" grpId="0"/>
      <p:bldP spid="44" grpId="0" animBg="1"/>
      <p:bldP spid="49" grpId="0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 dirty="0" smtClean="0">
                <a:solidFill>
                  <a:schemeClr val="bg1"/>
                </a:solidFill>
              </a:rPr>
              <a:t>Какую букву нужно </a:t>
            </a:r>
            <a:r>
              <a:rPr lang="ru-RU" altLang="ru-RU" sz="4000" dirty="0" smtClean="0">
                <a:solidFill>
                  <a:schemeClr val="bg1"/>
                </a:solidFill>
                <a:latin typeface="Arial" charset="0"/>
              </a:rPr>
              <a:t>поставить</a:t>
            </a:r>
            <a:r>
              <a:rPr lang="ru-RU" altLang="ru-RU" sz="4000" dirty="0" smtClean="0">
                <a:solidFill>
                  <a:schemeClr val="bg1"/>
                </a:solidFill>
              </a:rPr>
              <a:t> вместо знака </a:t>
            </a:r>
            <a:r>
              <a:rPr lang="ru-RU" altLang="ru-RU" sz="4000" dirty="0" smtClean="0">
                <a:solidFill>
                  <a:schemeClr val="bg1"/>
                </a:solidFill>
                <a:latin typeface="Arial" charset="0"/>
              </a:rPr>
              <a:t>вопроса</a:t>
            </a:r>
            <a:r>
              <a:rPr lang="ru-RU" altLang="ru-RU" sz="4000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989138"/>
            <a:ext cx="8820150" cy="4114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altLang="ru-RU" sz="5400" b="1" dirty="0" err="1" smtClean="0">
                <a:solidFill>
                  <a:schemeClr val="bg1"/>
                </a:solidFill>
              </a:rPr>
              <a:t>з</a:t>
            </a:r>
            <a:r>
              <a:rPr lang="ru-RU" altLang="ru-RU" sz="5400" b="1" dirty="0" smtClean="0">
                <a:solidFill>
                  <a:schemeClr val="bg1"/>
                </a:solidFill>
              </a:rPr>
              <a:t>…</a:t>
            </a:r>
            <a:r>
              <a:rPr lang="ru-RU" altLang="ru-RU" sz="5400" b="1" dirty="0" err="1" smtClean="0">
                <a:solidFill>
                  <a:schemeClr val="bg1"/>
                </a:solidFill>
              </a:rPr>
              <a:t>ма</a:t>
            </a:r>
            <a:r>
              <a:rPr lang="ru-RU" altLang="ru-RU" sz="5400" b="1" dirty="0" smtClean="0">
                <a:solidFill>
                  <a:schemeClr val="bg1"/>
                </a:solidFill>
              </a:rPr>
              <a:t> - </a:t>
            </a:r>
            <a:r>
              <a:rPr lang="ru-RU" altLang="ru-RU" sz="5400" b="1" dirty="0" smtClean="0">
                <a:solidFill>
                  <a:srgbClr val="FF0000"/>
                </a:solidFill>
              </a:rPr>
              <a:t>?</a:t>
            </a:r>
          </a:p>
          <a:p>
            <a:pPr marL="609600" indent="-609600">
              <a:buFontTx/>
              <a:buNone/>
            </a:pPr>
            <a:r>
              <a:rPr lang="ru-RU" altLang="ru-RU" sz="5400" b="1" dirty="0" err="1" smtClean="0">
                <a:solidFill>
                  <a:schemeClr val="bg1"/>
                </a:solidFill>
              </a:rPr>
              <a:t>сн</a:t>
            </a:r>
            <a:r>
              <a:rPr lang="ru-RU" altLang="ru-RU" sz="5400" b="1" dirty="0" smtClean="0">
                <a:solidFill>
                  <a:schemeClr val="bg1"/>
                </a:solidFill>
              </a:rPr>
              <a:t>…гирь – </a:t>
            </a:r>
            <a:r>
              <a:rPr lang="ru-RU" altLang="ru-RU" sz="5400" b="1" dirty="0" err="1" smtClean="0">
                <a:solidFill>
                  <a:schemeClr val="bg1"/>
                </a:solidFill>
              </a:rPr>
              <a:t>п</a:t>
            </a:r>
            <a:endParaRPr lang="ru-RU" altLang="ru-RU" sz="5400" b="1" dirty="0" smtClean="0">
              <a:solidFill>
                <a:schemeClr val="bg1"/>
              </a:solidFill>
            </a:endParaRPr>
          </a:p>
          <a:p>
            <a:pPr marL="609600" indent="-609600">
              <a:buFontTx/>
              <a:buNone/>
            </a:pPr>
            <a:r>
              <a:rPr lang="ru-RU" altLang="ru-RU" sz="5400" b="1" dirty="0" smtClean="0">
                <a:solidFill>
                  <a:schemeClr val="bg1"/>
                </a:solidFill>
              </a:rPr>
              <a:t>за…</a:t>
            </a:r>
            <a:r>
              <a:rPr lang="ru-RU" altLang="ru-RU" sz="5400" b="1" dirty="0" err="1" smtClean="0">
                <a:solidFill>
                  <a:schemeClr val="bg1"/>
                </a:solidFill>
              </a:rPr>
              <a:t>ц</a:t>
            </a:r>
            <a:r>
              <a:rPr lang="ru-RU" altLang="ru-RU" sz="5400" b="1" dirty="0" smtClean="0">
                <a:solidFill>
                  <a:schemeClr val="bg1"/>
                </a:solidFill>
              </a:rPr>
              <a:t> – </a:t>
            </a:r>
            <a:r>
              <a:rPr lang="ru-RU" altLang="ru-RU" sz="5400" b="1" dirty="0" err="1" smtClean="0">
                <a:solidFill>
                  <a:schemeClr val="bg1"/>
                </a:solidFill>
              </a:rPr>
              <a:t>з</a:t>
            </a:r>
            <a:endParaRPr lang="ru-RU" altLang="ru-RU" sz="5400" b="1" dirty="0" smtClean="0">
              <a:solidFill>
                <a:schemeClr val="bg1"/>
              </a:solidFill>
            </a:endParaRPr>
          </a:p>
          <a:p>
            <a:pPr marL="609600" indent="-609600">
              <a:buFontTx/>
              <a:buNone/>
            </a:pPr>
            <a:r>
              <a:rPr lang="ru-RU" altLang="ru-RU" sz="5400" b="1" dirty="0" smtClean="0">
                <a:solidFill>
                  <a:schemeClr val="bg1"/>
                </a:solidFill>
              </a:rPr>
              <a:t>с…сна – </a:t>
            </a:r>
            <a:r>
              <a:rPr lang="ru-RU" altLang="ru-RU" sz="5400" b="1" dirty="0" err="1" smtClean="0">
                <a:solidFill>
                  <a:schemeClr val="bg1"/>
                </a:solidFill>
              </a:rPr>
              <a:t>д</a:t>
            </a:r>
            <a:endParaRPr lang="ru-RU" altLang="ru-RU" sz="5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 dirty="0" smtClean="0">
                <a:solidFill>
                  <a:schemeClr val="bg1"/>
                </a:solidFill>
              </a:rPr>
              <a:t>Какую букву нужно </a:t>
            </a:r>
            <a:r>
              <a:rPr lang="ru-RU" altLang="ru-RU" sz="4000" dirty="0" smtClean="0">
                <a:solidFill>
                  <a:schemeClr val="bg1"/>
                </a:solidFill>
                <a:latin typeface="Arial" charset="0"/>
              </a:rPr>
              <a:t>постави</a:t>
            </a:r>
            <a:r>
              <a:rPr lang="ru-RU" altLang="ru-RU" sz="4000" dirty="0" smtClean="0">
                <a:solidFill>
                  <a:schemeClr val="bg1"/>
                </a:solidFill>
              </a:rPr>
              <a:t>ть вместо знака вопроса?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989138"/>
            <a:ext cx="8820150" cy="4114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altLang="ru-RU" sz="5400" b="1" smtClean="0">
                <a:solidFill>
                  <a:schemeClr val="bg1"/>
                </a:solidFill>
              </a:rPr>
              <a:t>з…ма -</a:t>
            </a:r>
            <a:r>
              <a:rPr lang="ru-RU" altLang="ru-RU" sz="5400" b="1" smtClean="0"/>
              <a:t> </a:t>
            </a:r>
            <a:r>
              <a:rPr lang="ru-RU" altLang="ru-RU" sz="6000" b="1" smtClean="0">
                <a:solidFill>
                  <a:srgbClr val="CC0000"/>
                </a:solidFill>
              </a:rPr>
              <a:t>в</a:t>
            </a:r>
            <a:r>
              <a:rPr lang="ru-RU" altLang="ru-RU" sz="5400" b="1" smtClean="0">
                <a:solidFill>
                  <a:schemeClr val="bg1"/>
                </a:solidFill>
              </a:rPr>
              <a:t> </a:t>
            </a:r>
            <a:endParaRPr lang="ru-RU" altLang="ru-RU" sz="5400" b="1" smtClean="0">
              <a:solidFill>
                <a:schemeClr val="bg1"/>
              </a:solidFill>
              <a:latin typeface="Arial" charset="0"/>
            </a:endParaRPr>
          </a:p>
          <a:p>
            <a:pPr marL="609600" indent="-609600">
              <a:buFontTx/>
              <a:buNone/>
            </a:pPr>
            <a:r>
              <a:rPr lang="ru-RU" altLang="ru-RU" sz="5400" b="1" smtClean="0">
                <a:solidFill>
                  <a:schemeClr val="bg1"/>
                </a:solidFill>
                <a:latin typeface="Arial" charset="0"/>
              </a:rPr>
              <a:t>с</a:t>
            </a:r>
            <a:r>
              <a:rPr lang="ru-RU" altLang="ru-RU" sz="5400" b="1" smtClean="0">
                <a:solidFill>
                  <a:schemeClr val="bg1"/>
                </a:solidFill>
              </a:rPr>
              <a:t>н…гирь – п</a:t>
            </a:r>
          </a:p>
          <a:p>
            <a:pPr marL="609600" indent="-609600">
              <a:buFontTx/>
              <a:buNone/>
            </a:pPr>
            <a:r>
              <a:rPr lang="ru-RU" altLang="ru-RU" sz="5400" b="1" smtClean="0">
                <a:solidFill>
                  <a:schemeClr val="bg1"/>
                </a:solidFill>
              </a:rPr>
              <a:t>за…ц – з</a:t>
            </a:r>
          </a:p>
          <a:p>
            <a:pPr marL="609600" indent="-609600">
              <a:buFontTx/>
              <a:buNone/>
            </a:pPr>
            <a:r>
              <a:rPr lang="ru-RU" altLang="ru-RU" sz="5400" b="1" smtClean="0">
                <a:solidFill>
                  <a:schemeClr val="bg1"/>
                </a:solidFill>
              </a:rPr>
              <a:t>с…сна – д</a:t>
            </a:r>
          </a:p>
        </p:txBody>
      </p:sp>
      <p:pic>
        <p:nvPicPr>
          <p:cNvPr id="7172" name="Picture 5" descr="57343488_slide0013_image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590800"/>
            <a:ext cx="23590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0kgxwga49nufik6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733800"/>
            <a:ext cx="23526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9" descr="8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5105400"/>
            <a:ext cx="2209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endParaRPr lang="ru-RU" altLang="ru-RU" smtClean="0"/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04800"/>
            <a:ext cx="7191396" cy="5695968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sz="8000" b="1" dirty="0" smtClean="0">
                <a:solidFill>
                  <a:srgbClr val="00B050"/>
                </a:solidFill>
                <a:latin typeface="Comic Sans MS" pitchFamily="66" charset="0"/>
              </a:rPr>
              <a:t>Тема:</a:t>
            </a:r>
            <a:endParaRPr lang="ru-RU" altLang="ru-RU" sz="8000" b="1" dirty="0" smtClean="0">
              <a:solidFill>
                <a:srgbClr val="00B050"/>
              </a:solidFill>
              <a:latin typeface="Arial" charset="0"/>
            </a:endParaRPr>
          </a:p>
          <a:p>
            <a:r>
              <a:rPr lang="ru-RU" altLang="ru-RU" sz="6600" b="1" dirty="0" smtClean="0">
                <a:solidFill>
                  <a:srgbClr val="000099"/>
                </a:solidFill>
                <a:latin typeface="Arial" charset="0"/>
              </a:rPr>
              <a:t>Имя существительное.</a:t>
            </a:r>
            <a:endParaRPr lang="ru-RU" altLang="ru-RU" sz="6600" b="1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r>
              <a:rPr lang="ru-RU" altLang="ru-RU" sz="6600" b="1" dirty="0" smtClean="0">
                <a:solidFill>
                  <a:srgbClr val="000099"/>
                </a:solidFill>
                <a:latin typeface="Arial" charset="0"/>
              </a:rPr>
              <a:t>Род и число имён существительных.</a:t>
            </a:r>
            <a:endParaRPr lang="ru-RU" altLang="ru-RU" sz="6600" b="1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703" r="318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2436" y="1688439"/>
            <a:ext cx="2412268" cy="510406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5" y="584684"/>
            <a:ext cx="3816424" cy="4724008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143108" y="6278585"/>
            <a:ext cx="3352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©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9571" y="1303161"/>
            <a:ext cx="1291187" cy="1643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i="1" dirty="0" smtClean="0">
                <a:solidFill>
                  <a:srgbClr val="700000"/>
                </a:solidFill>
              </a:rPr>
              <a:t>жена</a:t>
            </a:r>
          </a:p>
          <a:p>
            <a:pPr>
              <a:lnSpc>
                <a:spcPct val="120000"/>
              </a:lnSpc>
            </a:pPr>
            <a:r>
              <a:rPr lang="ru-RU" sz="2800" b="1" i="1" dirty="0" smtClean="0">
                <a:solidFill>
                  <a:srgbClr val="700000"/>
                </a:solidFill>
              </a:rPr>
              <a:t>солнце</a:t>
            </a:r>
          </a:p>
          <a:p>
            <a:pPr>
              <a:lnSpc>
                <a:spcPct val="120000"/>
              </a:lnSpc>
            </a:pPr>
            <a:r>
              <a:rPr lang="ru-RU" sz="2800" b="1" i="1" dirty="0" smtClean="0">
                <a:solidFill>
                  <a:srgbClr val="700000"/>
                </a:solidFill>
              </a:rPr>
              <a:t>яблоко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39262" y="1592796"/>
            <a:ext cx="116987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i="1" dirty="0">
                <a:solidFill>
                  <a:srgbClr val="700000"/>
                </a:solidFill>
              </a:rPr>
              <a:t>мама</a:t>
            </a:r>
          </a:p>
          <a:p>
            <a:pPr>
              <a:lnSpc>
                <a:spcPct val="120000"/>
              </a:lnSpc>
            </a:pPr>
            <a:r>
              <a:rPr lang="ru-RU" sz="2800" b="1" i="1" dirty="0">
                <a:solidFill>
                  <a:srgbClr val="700000"/>
                </a:solidFill>
              </a:rPr>
              <a:t>папа</a:t>
            </a:r>
          </a:p>
          <a:p>
            <a:pPr>
              <a:lnSpc>
                <a:spcPct val="120000"/>
              </a:lnSpc>
            </a:pPr>
            <a:r>
              <a:rPr lang="ru-RU" sz="2800" b="1" i="1" dirty="0" smtClean="0">
                <a:solidFill>
                  <a:srgbClr val="700000"/>
                </a:solidFill>
              </a:rPr>
              <a:t>небо</a:t>
            </a:r>
            <a:endParaRPr lang="ru-RU" sz="2800" b="1" i="1" dirty="0">
              <a:solidFill>
                <a:srgbClr val="7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47664" y="3061455"/>
            <a:ext cx="1651744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i="1" dirty="0">
                <a:solidFill>
                  <a:srgbClr val="700000"/>
                </a:solidFill>
              </a:rPr>
              <a:t>дядя</a:t>
            </a:r>
          </a:p>
          <a:p>
            <a:pPr>
              <a:lnSpc>
                <a:spcPct val="120000"/>
              </a:lnSpc>
            </a:pPr>
            <a:r>
              <a:rPr lang="ru-RU" sz="2800" b="1" i="1" dirty="0">
                <a:solidFill>
                  <a:srgbClr val="700000"/>
                </a:solidFill>
              </a:rPr>
              <a:t>бабушка</a:t>
            </a:r>
          </a:p>
          <a:p>
            <a:pPr>
              <a:lnSpc>
                <a:spcPct val="120000"/>
              </a:lnSpc>
            </a:pPr>
            <a:r>
              <a:rPr lang="ru-RU" sz="2800" b="1" i="1" dirty="0">
                <a:solidFill>
                  <a:srgbClr val="700000"/>
                </a:solidFill>
              </a:rPr>
              <a:t>муж</a:t>
            </a:r>
            <a:endParaRPr lang="ru-RU" sz="2800" dirty="0">
              <a:solidFill>
                <a:srgbClr val="7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667427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703" r="3185"/>
          <a:stretch/>
        </p:blipFill>
        <p:spPr>
          <a:xfrm>
            <a:off x="0" y="24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2436" y="1688439"/>
            <a:ext cx="2412268" cy="510406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5" y="584684"/>
            <a:ext cx="3816424" cy="4724008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9571" y="1303161"/>
            <a:ext cx="1291187" cy="1643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i="1" dirty="0" smtClean="0">
                <a:solidFill>
                  <a:srgbClr val="700000"/>
                </a:solidFill>
              </a:rPr>
              <a:t>жена</a:t>
            </a:r>
          </a:p>
          <a:p>
            <a:pPr>
              <a:lnSpc>
                <a:spcPct val="120000"/>
              </a:lnSpc>
            </a:pPr>
            <a:r>
              <a:rPr lang="ru-RU" sz="2800" b="1" i="1" dirty="0" smtClean="0">
                <a:solidFill>
                  <a:srgbClr val="700000"/>
                </a:solidFill>
              </a:rPr>
              <a:t>солнце</a:t>
            </a:r>
          </a:p>
          <a:p>
            <a:pPr>
              <a:lnSpc>
                <a:spcPct val="120000"/>
              </a:lnSpc>
            </a:pPr>
            <a:r>
              <a:rPr lang="ru-RU" sz="2800" b="1" i="1" dirty="0" smtClean="0">
                <a:solidFill>
                  <a:srgbClr val="700000"/>
                </a:solidFill>
              </a:rPr>
              <a:t>яблоко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39262" y="1592796"/>
            <a:ext cx="116987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i="1" dirty="0">
                <a:solidFill>
                  <a:srgbClr val="700000"/>
                </a:solidFill>
              </a:rPr>
              <a:t>мама</a:t>
            </a:r>
          </a:p>
          <a:p>
            <a:pPr>
              <a:lnSpc>
                <a:spcPct val="120000"/>
              </a:lnSpc>
            </a:pPr>
            <a:r>
              <a:rPr lang="ru-RU" sz="2800" b="1" i="1" dirty="0">
                <a:solidFill>
                  <a:srgbClr val="700000"/>
                </a:solidFill>
              </a:rPr>
              <a:t>папа</a:t>
            </a:r>
          </a:p>
          <a:p>
            <a:pPr>
              <a:lnSpc>
                <a:spcPct val="120000"/>
              </a:lnSpc>
            </a:pPr>
            <a:r>
              <a:rPr lang="ru-RU" sz="2800" b="1" i="1" dirty="0" smtClean="0">
                <a:solidFill>
                  <a:srgbClr val="700000"/>
                </a:solidFill>
              </a:rPr>
              <a:t>небо</a:t>
            </a:r>
            <a:endParaRPr lang="ru-RU" sz="2800" b="1" i="1" dirty="0">
              <a:solidFill>
                <a:srgbClr val="7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47664" y="3061455"/>
            <a:ext cx="1651744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i="1" dirty="0">
                <a:solidFill>
                  <a:srgbClr val="700000"/>
                </a:solidFill>
              </a:rPr>
              <a:t>дядя</a:t>
            </a:r>
          </a:p>
          <a:p>
            <a:pPr>
              <a:lnSpc>
                <a:spcPct val="120000"/>
              </a:lnSpc>
            </a:pPr>
            <a:r>
              <a:rPr lang="ru-RU" sz="2800" b="1" i="1" dirty="0">
                <a:solidFill>
                  <a:srgbClr val="700000"/>
                </a:solidFill>
              </a:rPr>
              <a:t>бабушка</a:t>
            </a:r>
          </a:p>
          <a:p>
            <a:pPr>
              <a:lnSpc>
                <a:spcPct val="120000"/>
              </a:lnSpc>
            </a:pPr>
            <a:r>
              <a:rPr lang="ru-RU" sz="2800" b="1" i="1" dirty="0">
                <a:solidFill>
                  <a:srgbClr val="700000"/>
                </a:solidFill>
              </a:rPr>
              <a:t>муж</a:t>
            </a:r>
            <a:endParaRPr lang="ru-RU" sz="2800" dirty="0">
              <a:solidFill>
                <a:srgbClr val="7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667427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860" r="12251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881" r="71905"/>
          <a:stretch/>
        </p:blipFill>
        <p:spPr>
          <a:xfrm>
            <a:off x="4571999" y="1519135"/>
            <a:ext cx="1692188" cy="45196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262"/>
          <a:stretch/>
        </p:blipFill>
        <p:spPr>
          <a:xfrm>
            <a:off x="2699792" y="1802425"/>
            <a:ext cx="2161457" cy="43007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5555"/>
          <a:stretch/>
        </p:blipFill>
        <p:spPr>
          <a:xfrm>
            <a:off x="431540" y="1844824"/>
            <a:ext cx="2560577" cy="6035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5555"/>
          <a:stretch/>
        </p:blipFill>
        <p:spPr>
          <a:xfrm>
            <a:off x="419944" y="1296006"/>
            <a:ext cx="2560577" cy="6035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5555"/>
          <a:stretch/>
        </p:blipFill>
        <p:spPr>
          <a:xfrm>
            <a:off x="455390" y="2384884"/>
            <a:ext cx="2560577" cy="60357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35596" y="1268760"/>
            <a:ext cx="1568186" cy="17275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2800" b="1" i="1" dirty="0" smtClean="0">
                <a:solidFill>
                  <a:srgbClr val="700000"/>
                </a:solidFill>
              </a:rPr>
              <a:t>жена</a:t>
            </a:r>
          </a:p>
          <a:p>
            <a:pPr algn="ctr">
              <a:lnSpc>
                <a:spcPct val="130000"/>
              </a:lnSpc>
            </a:pPr>
            <a:r>
              <a:rPr lang="ru-RU" sz="2800" b="1" i="1" dirty="0" smtClean="0">
                <a:solidFill>
                  <a:srgbClr val="700000"/>
                </a:solidFill>
              </a:rPr>
              <a:t>бабушка</a:t>
            </a:r>
          </a:p>
          <a:p>
            <a:pPr algn="ctr">
              <a:lnSpc>
                <a:spcPct val="130000"/>
              </a:lnSpc>
            </a:pPr>
            <a:r>
              <a:rPr lang="ru-RU" sz="2800" b="1" i="1" dirty="0" smtClean="0">
                <a:solidFill>
                  <a:srgbClr val="700000"/>
                </a:solidFill>
              </a:rPr>
              <a:t>мама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5555"/>
          <a:stretch/>
        </p:blipFill>
        <p:spPr>
          <a:xfrm>
            <a:off x="6275716" y="2002770"/>
            <a:ext cx="2560577" cy="60357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5555"/>
          <a:stretch/>
        </p:blipFill>
        <p:spPr>
          <a:xfrm>
            <a:off x="6264120" y="1453952"/>
            <a:ext cx="2560577" cy="6035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5555"/>
          <a:stretch/>
        </p:blipFill>
        <p:spPr>
          <a:xfrm>
            <a:off x="6299566" y="2564904"/>
            <a:ext cx="2560577" cy="60357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116693" y="1448780"/>
            <a:ext cx="947695" cy="17275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800" b="1" i="1" dirty="0" smtClean="0">
                <a:solidFill>
                  <a:srgbClr val="700000"/>
                </a:solidFill>
              </a:rPr>
              <a:t>муж</a:t>
            </a:r>
          </a:p>
          <a:p>
            <a:pPr>
              <a:lnSpc>
                <a:spcPct val="130000"/>
              </a:lnSpc>
            </a:pPr>
            <a:r>
              <a:rPr lang="ru-RU" sz="2800" b="1" i="1" dirty="0" smtClean="0">
                <a:solidFill>
                  <a:srgbClr val="700000"/>
                </a:solidFill>
              </a:rPr>
              <a:t>папа</a:t>
            </a:r>
          </a:p>
          <a:p>
            <a:pPr>
              <a:lnSpc>
                <a:spcPct val="130000"/>
              </a:lnSpc>
            </a:pPr>
            <a:r>
              <a:rPr lang="ru-RU" sz="2800" b="1" i="1" dirty="0" smtClean="0">
                <a:solidFill>
                  <a:srgbClr val="700000"/>
                </a:solidFill>
              </a:rPr>
              <a:t>дядя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5555"/>
          <a:stretch/>
        </p:blipFill>
        <p:spPr>
          <a:xfrm>
            <a:off x="791580" y="5821836"/>
            <a:ext cx="2560577" cy="60357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5555"/>
          <a:stretch/>
        </p:blipFill>
        <p:spPr>
          <a:xfrm>
            <a:off x="3459223" y="5821836"/>
            <a:ext cx="2560577" cy="60357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5555"/>
          <a:stretch/>
        </p:blipFill>
        <p:spPr>
          <a:xfrm>
            <a:off x="6156176" y="5801365"/>
            <a:ext cx="2560577" cy="60357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45570" y="5844882"/>
            <a:ext cx="1274067" cy="60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800" b="1" i="1" dirty="0" smtClean="0">
                <a:solidFill>
                  <a:srgbClr val="700000"/>
                </a:solidFill>
              </a:rPr>
              <a:t>солнце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285201" y="5821836"/>
            <a:ext cx="934871" cy="60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800" b="1" i="1" dirty="0" smtClean="0">
                <a:solidFill>
                  <a:srgbClr val="700000"/>
                </a:solidFill>
              </a:rPr>
              <a:t>небо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840252" y="5821836"/>
            <a:ext cx="1291187" cy="60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800" b="1" i="1" dirty="0" smtClean="0">
                <a:solidFill>
                  <a:srgbClr val="700000"/>
                </a:solidFill>
              </a:rPr>
              <a:t>яблоко</a:t>
            </a:r>
          </a:p>
        </p:txBody>
      </p:sp>
    </p:spTree>
    <p:extLst>
      <p:ext uri="{BB962C8B-B14F-4D97-AF65-F5344CB8AC3E}">
        <p14:creationId xmlns="" xmlns:p14="http://schemas.microsoft.com/office/powerpoint/2010/main" val="22895661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703" r="318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91154" y="266746"/>
            <a:ext cx="4629709" cy="1116124"/>
          </a:xfrm>
          <a:prstGeom prst="roundRect">
            <a:avLst/>
          </a:prstGeom>
          <a:solidFill>
            <a:schemeClr val="bg1">
              <a:alpha val="44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6798" y="2024845"/>
            <a:ext cx="1756247" cy="1116124"/>
          </a:xfrm>
          <a:prstGeom prst="roundRect">
            <a:avLst/>
          </a:prstGeom>
          <a:solidFill>
            <a:schemeClr val="bg1">
              <a:alpha val="44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56353" y="2429890"/>
            <a:ext cx="1756247" cy="1116124"/>
          </a:xfrm>
          <a:prstGeom prst="roundRect">
            <a:avLst/>
          </a:prstGeom>
          <a:solidFill>
            <a:schemeClr val="bg1">
              <a:alpha val="44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985870" y="2024845"/>
            <a:ext cx="1756247" cy="1116124"/>
          </a:xfrm>
          <a:prstGeom prst="roundRect">
            <a:avLst/>
          </a:prstGeom>
          <a:solidFill>
            <a:schemeClr val="bg1">
              <a:alpha val="44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3056" y="2883576"/>
            <a:ext cx="1882813" cy="398380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829" r="14300"/>
          <a:stretch/>
        </p:blipFill>
        <p:spPr>
          <a:xfrm>
            <a:off x="1714480" y="3112634"/>
            <a:ext cx="1153561" cy="374536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262"/>
          <a:stretch/>
        </p:blipFill>
        <p:spPr>
          <a:xfrm>
            <a:off x="3286116" y="3071810"/>
            <a:ext cx="1791158" cy="356393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91780" y="224644"/>
            <a:ext cx="46139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Имя существительное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имеет </a:t>
            </a:r>
            <a:r>
              <a:rPr lang="ru-RU" sz="3600" b="1" dirty="0" smtClean="0">
                <a:solidFill>
                  <a:srgbClr val="C00000"/>
                </a:solidFill>
              </a:rPr>
              <a:t>род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318" y="2105854"/>
            <a:ext cx="18532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Мужской</a:t>
            </a:r>
          </a:p>
          <a:p>
            <a:pPr algn="ctr"/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ru-RU" sz="24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м.р</a:t>
            </a:r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.)</a:t>
            </a:r>
            <a:endParaRPr lang="ru-RU" sz="2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37428" y="2510899"/>
            <a:ext cx="17852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Женский</a:t>
            </a:r>
          </a:p>
          <a:p>
            <a:pPr algn="ctr"/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ж</a:t>
            </a:r>
            <a:r>
              <a:rPr lang="ru-RU" sz="24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.р</a:t>
            </a:r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.)</a:t>
            </a:r>
            <a:endParaRPr lang="ru-RU" sz="2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04403" y="2105853"/>
            <a:ext cx="17449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Средний</a:t>
            </a:r>
          </a:p>
          <a:p>
            <a:pPr algn="ctr"/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ru-RU" sz="24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ср.р</a:t>
            </a:r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.)</a:t>
            </a:r>
            <a:endParaRPr lang="ru-RU" sz="2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2735796" y="1424973"/>
            <a:ext cx="1998680" cy="52786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730044" y="1424973"/>
            <a:ext cx="0" cy="79179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730044" y="1424973"/>
            <a:ext cx="2146212" cy="52786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9837486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8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11860" y="235966"/>
            <a:ext cx="25490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Запомни!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46417" y="1628800"/>
            <a:ext cx="5526360" cy="4150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200" b="1" i="1" dirty="0" smtClean="0">
                <a:solidFill>
                  <a:srgbClr val="7030A0"/>
                </a:solidFill>
              </a:rPr>
              <a:t>Женский</a:t>
            </a:r>
            <a:r>
              <a:rPr lang="ru-RU" sz="3200" i="1" dirty="0" smtClean="0">
                <a:solidFill>
                  <a:srgbClr val="7030A0"/>
                </a:solidFill>
              </a:rPr>
              <a:t> </a:t>
            </a:r>
            <a:r>
              <a:rPr lang="ru-RU" sz="3200" i="1" dirty="0"/>
              <a:t>род запомню я,</a:t>
            </a:r>
          </a:p>
          <a:p>
            <a:pPr>
              <a:lnSpc>
                <a:spcPct val="120000"/>
              </a:lnSpc>
              <a:spcAft>
                <a:spcPts val="2000"/>
              </a:spcAft>
            </a:pPr>
            <a:r>
              <a:rPr lang="ru-RU" sz="3200" i="1" dirty="0"/>
              <a:t>И скажу: «</a:t>
            </a:r>
            <a:r>
              <a:rPr lang="ru-RU" sz="3200" i="1" dirty="0">
                <a:solidFill>
                  <a:srgbClr val="7030A0"/>
                </a:solidFill>
              </a:rPr>
              <a:t>Она – моя</a:t>
            </a:r>
            <a:r>
              <a:rPr lang="ru-RU" sz="3200" i="1" dirty="0"/>
              <a:t>».</a:t>
            </a:r>
          </a:p>
          <a:p>
            <a:pPr>
              <a:lnSpc>
                <a:spcPct val="120000"/>
              </a:lnSpc>
            </a:pPr>
            <a:r>
              <a:rPr lang="ru-RU" sz="3200" i="1" dirty="0"/>
              <a:t>И запомню род </a:t>
            </a:r>
            <a:r>
              <a:rPr lang="ru-RU" sz="3200" b="1" i="1" dirty="0">
                <a:solidFill>
                  <a:srgbClr val="0070C0"/>
                </a:solidFill>
              </a:rPr>
              <a:t>мужской</a:t>
            </a:r>
            <a:r>
              <a:rPr lang="ru-RU" sz="3200" i="1" dirty="0"/>
              <a:t>, </a:t>
            </a:r>
          </a:p>
          <a:p>
            <a:pPr>
              <a:lnSpc>
                <a:spcPct val="120000"/>
              </a:lnSpc>
              <a:spcAft>
                <a:spcPts val="2000"/>
              </a:spcAft>
            </a:pPr>
            <a:r>
              <a:rPr lang="ru-RU" sz="3200" i="1" dirty="0"/>
              <a:t>И опять скажу: «</a:t>
            </a:r>
            <a:r>
              <a:rPr lang="ru-RU" sz="3200" i="1" dirty="0">
                <a:solidFill>
                  <a:srgbClr val="0070C0"/>
                </a:solidFill>
              </a:rPr>
              <a:t>Он – мой</a:t>
            </a:r>
            <a:r>
              <a:rPr lang="ru-RU" sz="3200" i="1" dirty="0"/>
              <a:t>».</a:t>
            </a:r>
          </a:p>
          <a:p>
            <a:pPr>
              <a:lnSpc>
                <a:spcPct val="120000"/>
              </a:lnSpc>
            </a:pPr>
            <a:r>
              <a:rPr lang="ru-RU" sz="3200" b="1" i="1" dirty="0">
                <a:solidFill>
                  <a:srgbClr val="00B050"/>
                </a:solidFill>
              </a:rPr>
              <a:t>Средний</a:t>
            </a:r>
            <a:r>
              <a:rPr lang="ru-RU" sz="3200" i="1" dirty="0">
                <a:solidFill>
                  <a:srgbClr val="00B050"/>
                </a:solidFill>
              </a:rPr>
              <a:t> </a:t>
            </a:r>
            <a:r>
              <a:rPr lang="ru-RU" sz="3200" i="1" dirty="0"/>
              <a:t>род: «</a:t>
            </a:r>
            <a:r>
              <a:rPr lang="ru-RU" sz="3200" i="1" dirty="0">
                <a:solidFill>
                  <a:srgbClr val="00B050"/>
                </a:solidFill>
              </a:rPr>
              <a:t>Оно – моё</a:t>
            </a:r>
            <a:r>
              <a:rPr lang="ru-RU" sz="3200" i="1" dirty="0"/>
              <a:t>».</a:t>
            </a:r>
          </a:p>
          <a:p>
            <a:pPr>
              <a:lnSpc>
                <a:spcPct val="120000"/>
              </a:lnSpc>
            </a:pPr>
            <a:r>
              <a:rPr lang="ru-RU" sz="3200" i="1" dirty="0"/>
              <a:t>Это правило моё</a:t>
            </a:r>
            <a:r>
              <a:rPr lang="ru-RU" sz="3200" i="1" dirty="0" smtClean="0"/>
              <a:t>!</a:t>
            </a:r>
            <a:endParaRPr lang="ru-RU" sz="3200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0" y="1433815"/>
            <a:ext cx="2395828" cy="51040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464263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6ADAFA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</TotalTime>
  <Words>325</Words>
  <Application>Microsoft Office PowerPoint</Application>
  <PresentationFormat>Экран (4:3)</PresentationFormat>
  <Paragraphs>97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Какую букву нужно поставить вместо знака вопроса?</vt:lpstr>
      <vt:lpstr>Какую букву нужно поставить вместо знака вопроса?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Поставьте слова в форму единственного числа Распределите слова в 3 столбика по родам.</vt:lpstr>
      <vt:lpstr>Слайд 13</vt:lpstr>
      <vt:lpstr>Слайд 14</vt:lpstr>
      <vt:lpstr>Поставьте слова в форму множественного числа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4</cp:revision>
  <dcterms:created xsi:type="dcterms:W3CDTF">2016-01-04T16:49:04Z</dcterms:created>
  <dcterms:modified xsi:type="dcterms:W3CDTF">2016-01-31T12:02:56Z</dcterms:modified>
</cp:coreProperties>
</file>